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8" r:id="rId2"/>
    <p:sldMasterId id="2147483703" r:id="rId3"/>
  </p:sldMasterIdLst>
  <p:notesMasterIdLst>
    <p:notesMasterId r:id="rId18"/>
  </p:notesMasterIdLst>
  <p:sldIdLst>
    <p:sldId id="297" r:id="rId4"/>
    <p:sldId id="291" r:id="rId5"/>
    <p:sldId id="286" r:id="rId6"/>
    <p:sldId id="458" r:id="rId7"/>
    <p:sldId id="428" r:id="rId8"/>
    <p:sldId id="429" r:id="rId9"/>
    <p:sldId id="430" r:id="rId10"/>
    <p:sldId id="459" r:id="rId11"/>
    <p:sldId id="433" r:id="rId12"/>
    <p:sldId id="328" r:id="rId13"/>
    <p:sldId id="298" r:id="rId14"/>
    <p:sldId id="294" r:id="rId15"/>
    <p:sldId id="280" r:id="rId16"/>
    <p:sldId id="4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7"/>
    <p:restoredTop sz="82803"/>
  </p:normalViewPr>
  <p:slideViewPr>
    <p:cSldViewPr snapToGrid="0" snapToObjects="1">
      <p:cViewPr varScale="1">
        <p:scale>
          <a:sx n="84" d="100"/>
          <a:sy n="84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96D6E-0423-7341-8D17-96BD8A1BF2C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59CDE-1250-C24F-8C24-904852552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35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9CDE-1250-C24F-8C24-9048525522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NERSC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9FEAFF0-7375-1D4A-A389-D6238357B121}" type="datetime1">
              <a:rPr lang="en-US" smtClean="0"/>
              <a:pPr/>
              <a:t>11/14/19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511CB-48C6-1D49-AC56-5A39CE8EA9E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85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0A20-8D70-C040-ADE0-0449EAC0E56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7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39022" y="1228439"/>
            <a:ext cx="7090657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46EDD32-319E-1849-AF7B-D687449C9808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340839"/>
            <a:ext cx="2623459" cy="5129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4605882"/>
            <a:ext cx="6261331" cy="105414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46EDD32-319E-1849-AF7B-D687449C9808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1B40B31-C473-BE44-B761-2F9ACE361CD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6"/>
            <a:ext cx="10058400" cy="47942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8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 userDrawn="1"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 userDrawn="1"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 userDrawn="1"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 userDrawn="1"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 userDrawn="1"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 userDrawn="1"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 userDrawn="1"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 userDrawn="1"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 userDrawn="1"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 userDrawn="1"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scuss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6C050B2-309D-42C4-AF63-BBB0EBE7C2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198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500" y="237744"/>
            <a:ext cx="11772900" cy="9052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B9F530-BC13-4BDB-8495-8DE5CC20E7EE}"/>
              </a:ext>
            </a:extLst>
          </p:cNvPr>
          <p:cNvSpPr/>
          <p:nvPr/>
        </p:nvSpPr>
        <p:spPr>
          <a:xfrm>
            <a:off x="0" y="6220590"/>
            <a:ext cx="12192000" cy="637410"/>
          </a:xfrm>
          <a:prstGeom prst="rect">
            <a:avLst/>
          </a:prstGeom>
          <a:solidFill>
            <a:schemeClr val="bg2">
              <a:lumMod val="85000"/>
            </a:schemeClr>
          </a:solidFill>
          <a:ln w="19050">
            <a:noFill/>
            <a:miter lim="800000"/>
          </a:ln>
          <a:effectLst>
            <a:outerShdw blurRad="101600" dist="38100" dir="16200000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531CFB-FD09-40B4-8CFD-1F4C9A83DC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A5909-90CD-4D68-BFAA-D15F56471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46EDD32-319E-1849-AF7B-D687449C9808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1B40B31-C473-BE44-B761-2F9ACE361CD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6"/>
            <a:ext cx="10058400" cy="47942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/>
        </p:nvSpPr>
        <p:spPr>
          <a:xfrm>
            <a:off x="1" y="6186396"/>
            <a:ext cx="12192000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07964" y="5921830"/>
            <a:ext cx="3884036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8461" y="503144"/>
            <a:ext cx="829447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8460" y="2085962"/>
            <a:ext cx="829447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34" y="483164"/>
            <a:ext cx="2051374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820" y="6322747"/>
            <a:ext cx="2410105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7180" y="6307741"/>
            <a:ext cx="1367897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1572768"/>
            <a:ext cx="2853708" cy="407829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411480"/>
            <a:ext cx="11375435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737360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411480"/>
            <a:ext cx="11378099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319" y="1737360"/>
            <a:ext cx="5590038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319" y="2558551"/>
            <a:ext cx="5590038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0534" y="1737360"/>
            <a:ext cx="5533375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0534" y="2558551"/>
            <a:ext cx="5533375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411480"/>
            <a:ext cx="7467433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173" y="1316736"/>
            <a:ext cx="560673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173" y="1655064"/>
            <a:ext cx="560673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5515" y="1316736"/>
            <a:ext cx="560673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5515" y="1655064"/>
            <a:ext cx="560673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792" y="3438144"/>
            <a:ext cx="560692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4753" y="3438144"/>
            <a:ext cx="560692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792" y="3776472"/>
            <a:ext cx="560692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4753" y="3776472"/>
            <a:ext cx="560692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411480"/>
            <a:ext cx="11378099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5" y="411480"/>
            <a:ext cx="11378099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77795"/>
            <a:ext cx="11163868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791202" y="6473709"/>
            <a:ext cx="609600" cy="18288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46EDD32-319E-1849-AF7B-D687449C9808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1B40B31-C473-BE44-B761-2F9ACE361CD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6"/>
            <a:ext cx="10058400" cy="47942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01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9291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83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935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8292" y="0"/>
            <a:ext cx="2853708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855" y="411481"/>
            <a:ext cx="11379405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855" y="1737361"/>
            <a:ext cx="11379405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3698" y="6183517"/>
            <a:ext cx="1971725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/>
        </p:nvSpPr>
        <p:spPr>
          <a:xfrm>
            <a:off x="363923" y="6477000"/>
            <a:ext cx="3316411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 flipH="1">
            <a:off x="163417" y="6513052"/>
            <a:ext cx="515769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9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xbhpo35" TargetMode="Externa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E4F7B9-1C58-D042-B35D-05F088A95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382" y="1085068"/>
            <a:ext cx="10293234" cy="121845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SC 19 Tutorial: </a:t>
            </a:r>
            <a:br>
              <a:rPr lang="en-US" sz="4000" dirty="0"/>
            </a:br>
            <a:r>
              <a:rPr lang="en-US" sz="4000" dirty="0"/>
              <a:t>Getting Started with Containers on HPC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A9B3A2-72DA-234B-A6EF-9CB611236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92" y="2485302"/>
            <a:ext cx="11713325" cy="21386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Shane Canon</a:t>
            </a:r>
            <a:r>
              <a:rPr lang="en-US" baseline="30000" dirty="0"/>
              <a:t>1</a:t>
            </a:r>
            <a:r>
              <a:rPr lang="en-US" dirty="0"/>
              <a:t>, Sameer Shende</a:t>
            </a:r>
            <a:r>
              <a:rPr lang="en-US" baseline="30000" dirty="0"/>
              <a:t>2</a:t>
            </a:r>
            <a:r>
              <a:rPr lang="en-US" dirty="0"/>
              <a:t>,</a:t>
            </a:r>
            <a:r>
              <a:rPr lang="en-US" baseline="30000" dirty="0"/>
              <a:t> </a:t>
            </a:r>
            <a:r>
              <a:rPr lang="en-US" sz="2400" dirty="0"/>
              <a:t>Carlos Eduardo Arango</a:t>
            </a:r>
            <a:r>
              <a:rPr lang="en-US" baseline="30000" dirty="0"/>
              <a:t>3</a:t>
            </a:r>
            <a:r>
              <a:rPr lang="en-US" dirty="0"/>
              <a:t> ,</a:t>
            </a:r>
            <a:r>
              <a:rPr lang="en-US" baseline="30000" dirty="0"/>
              <a:t> </a:t>
            </a:r>
            <a:r>
              <a:rPr lang="en-US" sz="2400" dirty="0"/>
              <a:t>Andrew J. Younge</a:t>
            </a:r>
            <a:r>
              <a:rPr lang="en-US" sz="2400" baseline="30000" dirty="0"/>
              <a:t>4</a:t>
            </a:r>
          </a:p>
          <a:p>
            <a:pPr algn="ctr"/>
            <a:endParaRPr lang="en-US" sz="2400" baseline="30000" dirty="0">
              <a:effectLst/>
            </a:endParaRPr>
          </a:p>
          <a:p>
            <a:pPr algn="ctr"/>
            <a:endParaRPr lang="en-US" sz="2400" dirty="0">
              <a:effectLst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28620" y="3271296"/>
          <a:ext cx="8734758" cy="1903129"/>
        </p:xfrm>
        <a:graphic>
          <a:graphicData uri="http://schemas.openxmlformats.org/drawingml/2006/table">
            <a:tbl>
              <a:tblPr/>
              <a:tblGrid>
                <a:gridCol w="436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866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Lawrence Berkeley National Lab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scanon@lbl.gov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University of Oregon</a:t>
                      </a:r>
                      <a:endParaRPr lang="en-US" sz="28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sameer@cs.uoregon.edu</a:t>
                      </a:r>
                      <a:endParaRPr lang="en-US" sz="2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4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Sylabs Inc</a:t>
                      </a:r>
                      <a:endParaRPr lang="is-I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eduardo@sylabs.io</a:t>
                      </a:r>
                      <a:endParaRPr lang="en-US" sz="2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Sandia National Labs</a:t>
                      </a:r>
                      <a:endParaRPr lang="en-US" sz="28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ajyoung@sandia.gov</a:t>
                      </a:r>
                      <a:endParaRPr lang="en-US" sz="2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18143" y="55379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7287" y="327512"/>
            <a:ext cx="1093649" cy="1118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974" y="5276729"/>
            <a:ext cx="2373053" cy="914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25" t="20135" r="15779" b="27080"/>
          <a:stretch/>
        </p:blipFill>
        <p:spPr>
          <a:xfrm>
            <a:off x="126612" y="5276729"/>
            <a:ext cx="2445786" cy="889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514" y="5373634"/>
            <a:ext cx="3302001" cy="695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4857" y="5361275"/>
            <a:ext cx="3083198" cy="6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7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813" y="1581912"/>
            <a:ext cx="3908188" cy="461540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025426" y="1091879"/>
          <a:ext cx="3980375" cy="5173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0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GHz</a:t>
                      </a:r>
                    </a:p>
                  </a:txBody>
                  <a:tcPr vert="vert27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SINGLE DAY</a:t>
                      </a:r>
                      <a:r>
                        <a:rPr lang="en-US" sz="1200" baseline="0" dirty="0"/>
                        <a:t> MAPS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FULL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SEASON MAPS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TEMPERATURE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POLARIZATION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TEMPERATURE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POLARIZATION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1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30</a:t>
                      </a: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</a:t>
                      </a: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1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</a:t>
                      </a: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1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150</a:t>
                      </a: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61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220</a:t>
                      </a: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61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270</a:t>
                      </a: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6525093" cy="4610100"/>
          </a:xfrm>
        </p:spPr>
        <p:txBody>
          <a:bodyPr/>
          <a:lstStyle/>
          <a:p>
            <a:pPr marL="186262" indent="0">
              <a:buNone/>
            </a:pPr>
            <a:r>
              <a:rPr lang="en-US" dirty="0"/>
              <a:t>Measuring the Composition of the Universe</a:t>
            </a:r>
          </a:p>
          <a:p>
            <a:r>
              <a:rPr lang="en-US" b="1" dirty="0"/>
              <a:t>CMB </a:t>
            </a:r>
            <a:r>
              <a:rPr lang="mr-IN" b="1" dirty="0"/>
              <a:t>–</a:t>
            </a:r>
            <a:r>
              <a:rPr lang="en-US" b="1" dirty="0"/>
              <a:t> S4</a:t>
            </a:r>
            <a:r>
              <a:rPr lang="en-US" dirty="0"/>
              <a:t> - Ambitious collection of telescopes to measure the remnants of the Big Bang with unprecedented precision</a:t>
            </a:r>
          </a:p>
          <a:p>
            <a:r>
              <a:rPr lang="en-US" dirty="0"/>
              <a:t>Simulated 50,000 instances of telescope using </a:t>
            </a:r>
            <a:r>
              <a:rPr lang="en-US" b="1" dirty="0"/>
              <a:t>600,000 cores</a:t>
            </a:r>
            <a:r>
              <a:rPr lang="en-US" dirty="0"/>
              <a:t> on Cori KNL nodes.</a:t>
            </a:r>
          </a:p>
          <a:p>
            <a:r>
              <a:rPr lang="en-US" dirty="0"/>
              <a:t>Why Shifter and Containers</a:t>
            </a:r>
          </a:p>
          <a:p>
            <a:pPr lvl="1"/>
            <a:r>
              <a:rPr lang="en-US" dirty="0"/>
              <a:t>Python wrapped code needs to start at scale</a:t>
            </a:r>
          </a:p>
          <a:p>
            <a:pPr lvl="1"/>
            <a:r>
              <a:rPr lang="en-US" dirty="0"/>
              <a:t>Without Shifter application timed out during startup</a:t>
            </a:r>
          </a:p>
          <a:p>
            <a:r>
              <a:rPr lang="en-US" dirty="0"/>
              <a:t>Uses Intel Compilers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667" y="5441581"/>
            <a:ext cx="726532" cy="755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E1C94-4DB3-8047-B8FA-916819A10EF8}"/>
              </a:ext>
            </a:extLst>
          </p:cNvPr>
          <p:cNvSpPr txBox="1"/>
          <p:nvPr/>
        </p:nvSpPr>
        <p:spPr>
          <a:xfrm>
            <a:off x="7025425" y="6197320"/>
            <a:ext cx="26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Courtesy of Ted </a:t>
            </a:r>
            <a:r>
              <a:rPr lang="en-US" sz="1400" b="1" dirty="0" err="1"/>
              <a:t>Kisner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96891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5FD-4FD1-1547-AA56-99352A5B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2D84-8E8B-384A-80E9-F50E8EE8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for your attendance and attention</a:t>
            </a:r>
          </a:p>
          <a:p>
            <a:r>
              <a:rPr lang="en-US" dirty="0"/>
              <a:t>AWS Instances will be shutdown shortly</a:t>
            </a:r>
          </a:p>
          <a:p>
            <a:r>
              <a:rPr lang="en-US" dirty="0"/>
              <a:t>NERSC Training accounts are active through the remainder of the day</a:t>
            </a:r>
          </a:p>
          <a:p>
            <a:r>
              <a:rPr lang="en-US" dirty="0"/>
              <a:t>Please use the Google Doc or Slack to ask additional questions</a:t>
            </a:r>
          </a:p>
        </p:txBody>
      </p:sp>
    </p:spTree>
    <p:extLst>
      <p:ext uri="{BB962C8B-B14F-4D97-AF65-F5344CB8AC3E}">
        <p14:creationId xmlns:p14="http://schemas.microsoft.com/office/powerpoint/2010/main" val="234207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5714-5D97-E540-9D6E-0C24CB8B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SC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9A635-A391-344E-B556-6339FDC1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20" y="1780903"/>
            <a:ext cx="11372771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CANOPIE-HPC Workshop</a:t>
            </a:r>
          </a:p>
          <a:p>
            <a:pPr lvl="1"/>
            <a:r>
              <a:rPr lang="en-US" sz="2400" dirty="0"/>
              <a:t>Time: Monday 2:30 PM – 5:00 PM</a:t>
            </a:r>
          </a:p>
          <a:p>
            <a:pPr lvl="1"/>
            <a:r>
              <a:rPr lang="en-US" sz="2400" dirty="0"/>
              <a:t>Location: Rm 704-706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HPC Containers BOF</a:t>
            </a:r>
          </a:p>
          <a:p>
            <a:pPr lvl="1"/>
            <a:r>
              <a:rPr lang="en-US" sz="2400" dirty="0"/>
              <a:t>Time: Wednesday 5:15 PM – 6:45 PM</a:t>
            </a:r>
          </a:p>
          <a:p>
            <a:pPr lvl="1"/>
            <a:r>
              <a:rPr lang="en-US" sz="2400" dirty="0"/>
              <a:t>Location: Rm 401-402-403-404</a:t>
            </a:r>
          </a:p>
        </p:txBody>
      </p:sp>
    </p:spTree>
    <p:extLst>
      <p:ext uri="{BB962C8B-B14F-4D97-AF65-F5344CB8AC3E}">
        <p14:creationId xmlns:p14="http://schemas.microsoft.com/office/powerpoint/2010/main" val="290253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3572-2E08-2544-A50B-E14F55190F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6FF59-C43B-0B43-8951-FBFF7AC8C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Next: learn how to work with your first container!</a:t>
            </a:r>
          </a:p>
        </p:txBody>
      </p:sp>
    </p:spTree>
    <p:extLst>
      <p:ext uri="{BB962C8B-B14F-4D97-AF65-F5344CB8AC3E}">
        <p14:creationId xmlns:p14="http://schemas.microsoft.com/office/powerpoint/2010/main" val="205995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295401"/>
            <a:ext cx="8581292" cy="4830764"/>
          </a:xfrm>
        </p:spPr>
        <p:txBody>
          <a:bodyPr>
            <a:normAutofit/>
          </a:bodyPr>
          <a:lstStyle/>
          <a:p>
            <a:r>
              <a:rPr lang="en-US" sz="3200" dirty="0"/>
              <a:t>“Big Data” high productivity analytics Framework</a:t>
            </a:r>
          </a:p>
          <a:p>
            <a:r>
              <a:rPr lang="en-US" sz="3200" dirty="0"/>
              <a:t>Designed around commodity clusters (Ethernet network and local disk)</a:t>
            </a:r>
          </a:p>
          <a:p>
            <a:r>
              <a:rPr lang="en-US" sz="3200" dirty="0"/>
              <a:t>Shifter image: </a:t>
            </a:r>
            <a:r>
              <a:rPr lang="en-US" sz="3200" dirty="0" err="1"/>
              <a:t>lgerhardt</a:t>
            </a:r>
            <a:r>
              <a:rPr lang="en-US" sz="3200" dirty="0"/>
              <a:t>/spark-1.6.0</a:t>
            </a:r>
          </a:p>
          <a:p>
            <a:r>
              <a:rPr lang="en-US" sz="3200" dirty="0"/>
              <a:t>Uses per-Node write cache for spills and other temporary per-node file caches.</a:t>
            </a:r>
          </a:p>
          <a:p>
            <a:r>
              <a:rPr lang="en-US" sz="3200" dirty="0"/>
              <a:t>Tested up to full scale of Cori Phase 1 (1600 nodes) with multiple Spark applications.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700" y="651934"/>
            <a:ext cx="3657600" cy="18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856" y="484293"/>
            <a:ext cx="11375435" cy="9144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365856" y="1325880"/>
            <a:ext cx="11372771" cy="4047778"/>
          </a:xfrm>
        </p:spPr>
        <p:txBody>
          <a:bodyPr/>
          <a:lstStyle/>
          <a:p>
            <a:r>
              <a:rPr lang="en-US" dirty="0"/>
              <a:t>13:30 – 13:45 Introduction to Containers in HPC (Younge)</a:t>
            </a:r>
          </a:p>
          <a:p>
            <a:r>
              <a:rPr lang="en-US" dirty="0"/>
              <a:t>13:45 – 14:15 How to build your first Docker container (Canon)</a:t>
            </a:r>
          </a:p>
          <a:p>
            <a:r>
              <a:rPr lang="en-US" dirty="0"/>
              <a:t>14:15 – 14:45 How to deploy a container on a supercomputer (Canon)</a:t>
            </a:r>
          </a:p>
          <a:p>
            <a:r>
              <a:rPr lang="en-US" dirty="0"/>
              <a:t>14:45 – 15:00 Best Practices (Canon)</a:t>
            </a:r>
          </a:p>
          <a:p>
            <a:r>
              <a:rPr lang="en-US" dirty="0"/>
              <a:t>15:00 – 15:30              -- Break –</a:t>
            </a:r>
          </a:p>
          <a:p>
            <a:r>
              <a:rPr lang="en-US" dirty="0"/>
              <a:t>15:30 – 16:00 Running an HPC app on the E4S container (Shende)</a:t>
            </a:r>
          </a:p>
          <a:p>
            <a:r>
              <a:rPr lang="en-US" dirty="0"/>
              <a:t>16:00 - 16:30 How to build a Singularity container image (Arango)</a:t>
            </a:r>
          </a:p>
          <a:p>
            <a:r>
              <a:rPr lang="en-US" dirty="0"/>
              <a:t>16:30 - 16:50 Running Singularity on a supercomputer &amp; adv features (Arango)</a:t>
            </a:r>
          </a:p>
          <a:p>
            <a:r>
              <a:rPr lang="en-US" b="1" dirty="0"/>
              <a:t>16:50 - 17:00 Success Stories &amp; Summary (Canon)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Link: </a:t>
            </a:r>
            <a:r>
              <a:rPr lang="en-US" dirty="0">
                <a:hlinkClick r:id="rId2"/>
              </a:rPr>
              <a:t>https://tinyurl.com/yxbhpo35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Stories &amp; Summary</a:t>
            </a:r>
          </a:p>
        </p:txBody>
      </p:sp>
    </p:spTree>
    <p:extLst>
      <p:ext uri="{BB962C8B-B14F-4D97-AF65-F5344CB8AC3E}">
        <p14:creationId xmlns:p14="http://schemas.microsoft.com/office/powerpoint/2010/main" val="5460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043" y="1295401"/>
            <a:ext cx="7347213" cy="489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on Shifter Use at NERSC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95400"/>
            <a:ext cx="4689856" cy="48308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667" dirty="0"/>
              <a:t>10M+ Image Lookups</a:t>
            </a:r>
          </a:p>
          <a:p>
            <a:pPr>
              <a:buFont typeface="Wingdings" pitchFamily="2" charset="2"/>
              <a:buChar char="Ø"/>
            </a:pPr>
            <a:r>
              <a:rPr lang="en-US" sz="2667" dirty="0"/>
              <a:t>1900+ Unique Image tags</a:t>
            </a:r>
          </a:p>
          <a:p>
            <a:pPr>
              <a:buFont typeface="Wingdings" pitchFamily="2" charset="2"/>
              <a:buChar char="Ø"/>
            </a:pPr>
            <a:r>
              <a:rPr lang="en-US" sz="2667" dirty="0"/>
              <a:t>700+ Unique Users</a:t>
            </a:r>
          </a:p>
          <a:p>
            <a:pPr>
              <a:buFont typeface="Wingdings" pitchFamily="2" charset="2"/>
              <a:buChar char="Ø"/>
            </a:pPr>
            <a:r>
              <a:rPr lang="en-US" sz="2667" dirty="0"/>
              <a:t>Still a small fraction of</a:t>
            </a:r>
            <a:br>
              <a:rPr lang="en-US" sz="2667" dirty="0"/>
            </a:br>
            <a:r>
              <a:rPr lang="en-US" sz="2667" dirty="0"/>
              <a:t>NERSC overall use (~3%)</a:t>
            </a:r>
          </a:p>
          <a:p>
            <a:pPr>
              <a:buFont typeface="Wingdings" pitchFamily="2" charset="2"/>
              <a:buChar char="Ø"/>
            </a:pPr>
            <a:endParaRPr lang="en-US" sz="2667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D96CE-760A-F743-9DE9-FEBA7A781A1D}"/>
              </a:ext>
            </a:extLst>
          </p:cNvPr>
          <p:cNvSpPr/>
          <p:nvPr/>
        </p:nvSpPr>
        <p:spPr>
          <a:xfrm>
            <a:off x="6356096" y="2552193"/>
            <a:ext cx="1235456" cy="520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8183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Mind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295401"/>
            <a:ext cx="7576456" cy="4830764"/>
          </a:xfrm>
        </p:spPr>
        <p:txBody>
          <a:bodyPr>
            <a:normAutofit/>
          </a:bodyPr>
          <a:lstStyle/>
          <a:p>
            <a:r>
              <a:rPr lang="en-US" sz="2800" dirty="0"/>
              <a:t>Neuron</a:t>
            </a:r>
          </a:p>
          <a:p>
            <a:pPr lvl="1"/>
            <a:r>
              <a:rPr lang="en-US" sz="2400" dirty="0"/>
              <a:t>Simulation program to model neuron response to stimuli </a:t>
            </a:r>
          </a:p>
          <a:p>
            <a:r>
              <a:rPr lang="en-US" sz="2800" dirty="0"/>
              <a:t>Simulation: </a:t>
            </a:r>
            <a:r>
              <a:rPr lang="en-US" sz="2800" b="0" dirty="0"/>
              <a:t>3000 points by 4000 time steps for 400 neurons</a:t>
            </a:r>
            <a:endParaRPr lang="en-US" sz="2800" dirty="0"/>
          </a:p>
          <a:p>
            <a:r>
              <a:rPr lang="en-US" sz="2800" dirty="0"/>
              <a:t>Why Containers?</a:t>
            </a:r>
          </a:p>
          <a:p>
            <a:pPr lvl="1"/>
            <a:r>
              <a:rPr lang="en-US" sz="2400" dirty="0"/>
              <a:t>Software developed in 1985, many older dependencies (32-bit)</a:t>
            </a:r>
          </a:p>
        </p:txBody>
      </p:sp>
      <p:pic>
        <p:nvPicPr>
          <p:cNvPr id="5" name="Picture 4" descr="Screen Shot 2017-11-06 at 5.01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170" y="4117379"/>
            <a:ext cx="4239615" cy="2144747"/>
          </a:xfrm>
          <a:prstGeom prst="rect">
            <a:avLst/>
          </a:prstGeom>
        </p:spPr>
      </p:pic>
      <p:pic>
        <p:nvPicPr>
          <p:cNvPr id="8" name="Picture 7" descr="maxresdefault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7074" y="1295401"/>
            <a:ext cx="3136887" cy="26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4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the Fundamentals of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138" y="1285221"/>
            <a:ext cx="6219381" cy="4808055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sz="2800" dirty="0"/>
              <a:t>Large Hadron Collider (LHC)</a:t>
            </a:r>
          </a:p>
          <a:p>
            <a:pPr lvl="1"/>
            <a:r>
              <a:rPr lang="en-US" sz="2400" dirty="0"/>
              <a:t> 300 trillion proton-proton collisions and 30 PBs of data per year. </a:t>
            </a:r>
          </a:p>
          <a:p>
            <a:r>
              <a:rPr lang="en-US" sz="2800" dirty="0"/>
              <a:t>Data analysis, simulation, multi-site data and computing pool </a:t>
            </a:r>
          </a:p>
          <a:p>
            <a:r>
              <a:rPr lang="en-US" sz="2800" dirty="0"/>
              <a:t>Why Shifter?</a:t>
            </a:r>
          </a:p>
          <a:p>
            <a:pPr lvl="1"/>
            <a:r>
              <a:rPr lang="en-US" sz="2400" dirty="0"/>
              <a:t>Complicated software stack: Needs FUSE and elevated permissions to run</a:t>
            </a:r>
          </a:p>
          <a:p>
            <a:pPr lvl="1"/>
            <a:r>
              <a:rPr lang="en-US" sz="2400" dirty="0"/>
              <a:t>Integrated framework for running with images at all computing sites</a:t>
            </a:r>
          </a:p>
          <a:p>
            <a:pPr lvl="1"/>
            <a:endParaRPr lang="en-US" sz="2400" dirty="0"/>
          </a:p>
        </p:txBody>
      </p:sp>
      <p:pic>
        <p:nvPicPr>
          <p:cNvPr id="7" name="Picture 6" descr="atlas-collis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001" y="1180597"/>
            <a:ext cx="4067760" cy="21401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879600" y="2608541"/>
            <a:ext cx="3809429" cy="3883421"/>
            <a:chOff x="4914939" y="3440686"/>
            <a:chExt cx="2857072" cy="2912565"/>
          </a:xfrm>
        </p:grpSpPr>
        <p:pic>
          <p:nvPicPr>
            <p:cNvPr id="8" name="Picture 7" descr="higgs-mas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4939" y="3772700"/>
              <a:ext cx="2611461" cy="2580551"/>
            </a:xfrm>
            <a:prstGeom prst="rect">
              <a:avLst/>
            </a:prstGeom>
          </p:spPr>
        </p:pic>
        <p:pic>
          <p:nvPicPr>
            <p:cNvPr id="9" name="Picture 8" descr="NobelPriz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7916" y="3440686"/>
              <a:ext cx="884095" cy="869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79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Monster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13692"/>
            <a:ext cx="10972800" cy="2677345"/>
          </a:xfrm>
        </p:spPr>
        <p:txBody>
          <a:bodyPr>
            <a:normAutofit/>
          </a:bodyPr>
          <a:lstStyle/>
          <a:p>
            <a:r>
              <a:rPr lang="en-US" dirty="0"/>
              <a:t>The software stack is very big: 3.5 TB and 20M </a:t>
            </a:r>
            <a:r>
              <a:rPr lang="en-US" dirty="0" err="1"/>
              <a:t>inodes</a:t>
            </a:r>
            <a:endParaRPr lang="en-US" dirty="0"/>
          </a:p>
          <a:p>
            <a:r>
              <a:rPr lang="en-US" dirty="0"/>
              <a:t>Compress </a:t>
            </a:r>
            <a:r>
              <a:rPr lang="en-US"/>
              <a:t>and de-duplicate with </a:t>
            </a:r>
            <a:r>
              <a:rPr lang="en-US" dirty="0" err="1"/>
              <a:t>squashfs</a:t>
            </a:r>
            <a:r>
              <a:rPr lang="en-US" dirty="0"/>
              <a:t>: 350 GB</a:t>
            </a:r>
          </a:p>
          <a:p>
            <a:r>
              <a:rPr lang="en-US" dirty="0"/>
              <a:t>Start up time shows excellent scaling out to 500 nodes (16,000 cores)</a:t>
            </a:r>
          </a:p>
        </p:txBody>
      </p:sp>
      <p:pic>
        <p:nvPicPr>
          <p:cNvPr id="5" name="Picture 4" descr="AthenaInitScaling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446" y="2873829"/>
            <a:ext cx="8124701" cy="3218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55038" y="4628923"/>
            <a:ext cx="2087345" cy="1234279"/>
          </a:xfrm>
          <a:prstGeom prst="rect">
            <a:avLst/>
          </a:prstGeom>
          <a:noFill/>
        </p:spPr>
        <p:txBody>
          <a:bodyPr wrap="square" lIns="125060" tIns="62531" rIns="125060" bIns="62531" rtlCol="0">
            <a:spAutoFit/>
          </a:bodyPr>
          <a:lstStyle/>
          <a:p>
            <a:r>
              <a:rPr lang="en-US" sz="2400" dirty="0">
                <a:solidFill>
                  <a:srgbClr val="4FA556"/>
                </a:solidFill>
              </a:rPr>
              <a:t>Burst Buffer</a:t>
            </a:r>
            <a:endParaRPr lang="en-US" sz="2400" dirty="0">
              <a:solidFill>
                <a:srgbClr val="000090"/>
              </a:solidFill>
            </a:endParaRPr>
          </a:p>
          <a:p>
            <a:r>
              <a:rPr lang="en-US" sz="2400" dirty="0" err="1">
                <a:solidFill>
                  <a:srgbClr val="000090"/>
                </a:solidFill>
              </a:rPr>
              <a:t>Lustre</a:t>
            </a:r>
            <a:endParaRPr lang="en-US" sz="24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Shifter</a:t>
            </a:r>
          </a:p>
        </p:txBody>
      </p:sp>
    </p:spTree>
    <p:extLst>
      <p:ext uri="{BB962C8B-B14F-4D97-AF65-F5344CB8AC3E}">
        <p14:creationId xmlns:p14="http://schemas.microsoft.com/office/powerpoint/2010/main" val="369923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0EDB-D0FC-684A-A9F4-9356E861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Genome Institute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776CE-6629-6944-B009-64FB2528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6" y="1737360"/>
            <a:ext cx="6165573" cy="4047778"/>
          </a:xfrm>
        </p:spPr>
        <p:txBody>
          <a:bodyPr/>
          <a:lstStyle/>
          <a:p>
            <a:r>
              <a:rPr lang="en-US" dirty="0"/>
              <a:t>Production sequencing center for DOE</a:t>
            </a:r>
          </a:p>
          <a:p>
            <a:r>
              <a:rPr lang="en-US" dirty="0"/>
              <a:t>Sequencing microbial, microbial communities, plant and fungal organisms</a:t>
            </a:r>
          </a:p>
          <a:p>
            <a:r>
              <a:rPr lang="en-US" dirty="0"/>
              <a:t>Why Containers?</a:t>
            </a:r>
          </a:p>
          <a:p>
            <a:pPr lvl="1"/>
            <a:r>
              <a:rPr lang="en-US" dirty="0"/>
              <a:t>Complex workflows utilizing dozens of tools for a single pipeline</a:t>
            </a:r>
          </a:p>
          <a:p>
            <a:pPr lvl="1"/>
            <a:r>
              <a:rPr lang="en-US" dirty="0"/>
              <a:t>Reproducibility and portability is critical</a:t>
            </a:r>
          </a:p>
          <a:p>
            <a:pPr lvl="1"/>
            <a:r>
              <a:rPr lang="en-US" dirty="0"/>
              <a:t>Container workflow tools (Cromwell) being used to encapsulate entire workflows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DC78A-309C-4646-B1CD-DC94C822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588" y="1569592"/>
            <a:ext cx="4981039" cy="2191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454D6-3CC1-BE41-B099-383D3C94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541" y="2941521"/>
            <a:ext cx="3262086" cy="21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5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The Nucleus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295401"/>
            <a:ext cx="7173582" cy="4830764"/>
          </a:xfrm>
        </p:spPr>
        <p:txBody>
          <a:bodyPr>
            <a:normAutofit/>
          </a:bodyPr>
          <a:lstStyle/>
          <a:p>
            <a:r>
              <a:rPr lang="en-US" dirty="0"/>
              <a:t>STAR at Brookhaven, NY</a:t>
            </a:r>
          </a:p>
          <a:p>
            <a:pPr lvl="1"/>
            <a:r>
              <a:rPr lang="en-US" dirty="0"/>
              <a:t>smashing nuclei into each other to understand their component parts</a:t>
            </a:r>
          </a:p>
          <a:p>
            <a:r>
              <a:rPr lang="en-US" dirty="0"/>
              <a:t>Data analysis and simulation</a:t>
            </a:r>
          </a:p>
          <a:p>
            <a:r>
              <a:rPr lang="en-US" dirty="0"/>
              <a:t>Why Containers?</a:t>
            </a:r>
          </a:p>
          <a:p>
            <a:pPr lvl="1"/>
            <a:r>
              <a:rPr lang="en-US" dirty="0"/>
              <a:t>Difficult software dependencies (32-bit libraries)</a:t>
            </a:r>
          </a:p>
        </p:txBody>
      </p:sp>
      <p:pic>
        <p:nvPicPr>
          <p:cNvPr id="6" name="Picture 5" descr="HFT-H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290" y="1295401"/>
            <a:ext cx="3189113" cy="2995247"/>
          </a:xfrm>
          <a:prstGeom prst="rect">
            <a:avLst/>
          </a:prstGeom>
        </p:spPr>
      </p:pic>
      <p:pic>
        <p:nvPicPr>
          <p:cNvPr id="7" name="Picture 6" descr="Gold-gold_STA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8286" y="3710783"/>
            <a:ext cx="2667560" cy="21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69967"/>
      </p:ext>
    </p:extLst>
  </p:cSld>
  <p:clrMapOvr>
    <a:masterClrMapping/>
  </p:clrMapOvr>
</p:sld>
</file>

<file path=ppt/theme/theme1.xml><?xml version="1.0" encoding="utf-8"?>
<a:theme xmlns:a="http://schemas.openxmlformats.org/drawingml/2006/main" name="1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template 16x9 190214" id="{5B691ECE-7C6D-4997-BC7F-E543AE111002}" vid="{5BAA2C60-E928-4876-BB7A-ADDFCB13D919}"/>
    </a:ext>
  </a:extLst>
</a:theme>
</file>

<file path=ppt/theme/theme2.xml><?xml version="1.0" encoding="utf-8"?>
<a:theme xmlns:a="http://schemas.openxmlformats.org/drawingml/2006/main" name="2_ORNL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 for distribution_190215" id="{1AEE959B-9FAA-1E43-91CF-F4B2211F53A0}" vid="{505BCB3A-C061-D344-8946-697F04135B4A}"/>
    </a:ext>
  </a:extLst>
</a:theme>
</file>

<file path=ppt/theme/theme3.xml><?xml version="1.0" encoding="utf-8"?>
<a:theme xmlns:a="http://schemas.openxmlformats.org/drawingml/2006/main" name="ecp_theme_sameer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theme_sameer" id="{11798EFB-38F0-9B4D-8277-7EEB0644AC9A}" vid="{A7D3EC63-CD61-3044-9E2B-50058122DC5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ECP_PowerPoint_template_16x9_2019_02_18</Template>
  <TotalTime>1950</TotalTime>
  <Words>638</Words>
  <Application>Microsoft Macintosh PowerPoint</Application>
  <PresentationFormat>Widescreen</PresentationFormat>
  <Paragraphs>111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Arial Black</vt:lpstr>
      <vt:lpstr>Calibri</vt:lpstr>
      <vt:lpstr>Cambria</vt:lpstr>
      <vt:lpstr>Century Gothic</vt:lpstr>
      <vt:lpstr>Mangal</vt:lpstr>
      <vt:lpstr>Times New Roman</vt:lpstr>
      <vt:lpstr>Wingdings</vt:lpstr>
      <vt:lpstr>1_ORNL</vt:lpstr>
      <vt:lpstr>2_ORNL</vt:lpstr>
      <vt:lpstr>ecp_theme_sameer</vt:lpstr>
      <vt:lpstr>SC 19 Tutorial:  Getting Started with Containers on HPC</vt:lpstr>
      <vt:lpstr>Outline</vt:lpstr>
      <vt:lpstr>Success Stories &amp; Summary</vt:lpstr>
      <vt:lpstr>Stats on Shifter Use at NERSC</vt:lpstr>
      <vt:lpstr>Modeling the Mind</vt:lpstr>
      <vt:lpstr>Probing the Fundamentals of Matter</vt:lpstr>
      <vt:lpstr>Creating a Monster</vt:lpstr>
      <vt:lpstr>Joint Genome Institute</vt:lpstr>
      <vt:lpstr>Probing The Nucleus</vt:lpstr>
      <vt:lpstr>Containers at scale</vt:lpstr>
      <vt:lpstr>Summary</vt:lpstr>
      <vt:lpstr>Other SC activities</vt:lpstr>
      <vt:lpstr>Questions?</vt:lpstr>
      <vt:lpstr>Spark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HPC Containerization with Singularity</dc:title>
  <dc:creator>Microsoft Office User</dc:creator>
  <cp:lastModifiedBy>Shane Canon</cp:lastModifiedBy>
  <cp:revision>81</cp:revision>
  <cp:lastPrinted>2019-06-16T11:49:10Z</cp:lastPrinted>
  <dcterms:created xsi:type="dcterms:W3CDTF">2018-06-23T15:07:36Z</dcterms:created>
  <dcterms:modified xsi:type="dcterms:W3CDTF">2019-11-14T17:16:58Z</dcterms:modified>
</cp:coreProperties>
</file>